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96" r:id="rId5"/>
    <p:sldId id="299" r:id="rId6"/>
    <p:sldId id="300" r:id="rId7"/>
    <p:sldId id="301" r:id="rId8"/>
    <p:sldId id="294" r:id="rId9"/>
    <p:sldId id="303" r:id="rId10"/>
    <p:sldId id="298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34" clrIdx="0">
    <p:extLst>
      <p:ext uri="{19B8F6BF-5375-455C-9EA6-DF929625EA0E}">
        <p15:presenceInfo xmlns:p15="http://schemas.microsoft.com/office/powerpoint/2012/main" userId="Lydia Stober" providerId="None"/>
      </p:ext>
    </p:extLst>
  </p:cmAuthor>
  <p:cmAuthor id="2" name="Jenny Fox" initials="JF" lastIdx="1" clrIdx="1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3" name="Sally Martin" initials="SM" lastIdx="43" clrIdx="2">
    <p:extLst>
      <p:ext uri="{19B8F6BF-5375-455C-9EA6-DF929625EA0E}">
        <p15:presenceInfo xmlns:p15="http://schemas.microsoft.com/office/powerpoint/2012/main" userId="S-1-5-21-1285066173-1815393381-3561576999-2621" providerId="AD"/>
      </p:ext>
    </p:extLst>
  </p:cmAuthor>
  <p:cmAuthor id="4" name="Jenny Barksfield" initials="JB" lastIdx="3" clrIdx="3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1932-742D-457A-869C-1BE611B4A0C2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516-575D-4DD2-91D6-2E2C8314B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8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32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5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42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3BE87-B34F-4E72-B6F5-93D68A3362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83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60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F573-8C93-4A9A-9538-A61895E6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AF0E9-AFA7-4903-930C-1F09940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BE9D7-2402-40DF-AFC2-0E920624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56416-B6D3-4C41-88D4-FFD810AE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99157-97DE-45E5-B48B-8BAA69B7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F2B2-41E8-4517-9B19-3828F26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04B62-5B0F-47F1-A76C-5580C358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804-B915-4955-B7FA-EE2BC197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42E3-4289-4486-A681-8379950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15E47-BD93-4489-B7E4-E0BF898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AE75E-2512-4165-A98B-B796C98E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9C72D-E8BA-4E09-ADAC-C006C7A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17CA-61F0-4718-8878-174BB17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72597-676E-4768-AB58-E3E512B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DBDB-0E6B-4B60-8A37-314524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3254-308C-47E0-B9EE-5FDC4312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442B-515D-4B57-9599-3EC2529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26BF-802D-494F-8DCD-5C26E771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D3C8-845F-4F1B-928B-36AD366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C334-D12A-499E-B38A-AC47127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DD30-2208-4ED9-BAED-E2FC3B3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918E2-8284-4BF8-AD95-12BCBAE5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C0653-E6E8-45D0-9D2E-A033D75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4A1B-975C-4403-B1EA-AA3A04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69AA-E7BD-4A77-A810-1C315C49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4598-5E49-4620-9C40-7632C4E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10E0-E69E-41E1-A899-3E80088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3E724-7906-4B56-88FF-9955566C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D2CE5-6524-4331-B684-E62926FF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16D37-5353-4B3A-8E87-92A31D2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A7587-AB3F-481A-BBAF-6C1FA99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9691-FF30-4E8A-BFA5-0BA1B2B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4E03-8198-47B7-8C32-441360C4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304B4-6B91-4DD9-A9A9-DF51D7B9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9B5EE-AAA1-4DBC-A0CF-0B6250368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ADABD-28DD-4079-81C8-9C66C19A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AC877-BF13-4DEE-90E4-84CE57F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9EB45-E746-4F4F-A714-12D45514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1E392-3745-4EAC-940B-9D88098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2367-3A30-4458-8048-1697502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838E-2866-4EE4-8465-F0B5C132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F9CF1-562B-4AC3-9E93-1104B0E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E22ED-16B2-4B97-AD90-C77BF3B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1E23E-5A79-465B-968D-C1077885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892F9-515E-41EB-B032-1E4FFC0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3AEF-ACF3-4289-A8F6-F98BD90F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BA2D-D493-490A-9EAB-705830D9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57FE-2ACA-4237-BBC5-CCE30DBD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B4C4D-161C-4E25-9095-AD22C8C8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DF860-AF0E-49A9-8877-DA240A2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EED33-2A1D-4E5C-BBDF-8589332D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114DF-4F40-458C-84C3-C6CAD047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843A-1F98-404C-BFF9-06BD018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9CBB6-9351-4C66-9702-665C48CD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302C-D58C-4A21-8CC9-87390CB45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246D7-E9CC-4D23-AC46-4810A429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F6AA-F00B-47C1-AFDE-D31F0A6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01A20-4DEF-4F50-AF42-689A473F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5D455-FE9E-4F9B-9030-91F657A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B685-F3C5-480B-8622-A01308D6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B039-87BE-4AA5-9C9D-FD2E50AC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9E75-81C9-4AC7-B164-D43FF1352217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5663-6921-46D4-8DB6-A99C94C3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6B12-023D-4141-9802-2E6DA298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724643-1201-4A63-88CB-5F4BA64AB919}"/>
              </a:ext>
            </a:extLst>
          </p:cNvPr>
          <p:cNvSpPr txBox="1"/>
          <p:nvPr/>
        </p:nvSpPr>
        <p:spPr>
          <a:xfrm>
            <a:off x="1047750" y="367849"/>
            <a:ext cx="100964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League Spartan" panose="00000800000000000000" pitchFamily="50" charset="0"/>
              </a:rPr>
              <a:t>KS2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Relationships: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>
                <a:latin typeface="League Spartan" panose="00000800000000000000" pitchFamily="50" charset="0"/>
              </a:rPr>
              <a:t>Our Special </a:t>
            </a:r>
            <a:r>
              <a:rPr lang="en-GB" sz="4400" b="1" dirty="0">
                <a:latin typeface="League Spartan" panose="00000800000000000000" pitchFamily="50" charset="0"/>
              </a:rPr>
              <a:t>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C5E82-1D17-4519-AACD-B4278CC5C452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FEE2E-C238-4ED7-9BE0-6DA72873A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-1" r="2490" b="822"/>
          <a:stretch/>
        </p:blipFill>
        <p:spPr>
          <a:xfrm>
            <a:off x="3788459" y="543351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38A661-CBFE-457D-BAFD-7F6D4CF51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4126595" y="5753141"/>
            <a:ext cx="796930" cy="828395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A7355-0D69-4294-B327-252961D53A74}"/>
              </a:ext>
            </a:extLst>
          </p:cNvPr>
          <p:cNvSpPr txBox="1"/>
          <p:nvPr/>
        </p:nvSpPr>
        <p:spPr>
          <a:xfrm>
            <a:off x="1183593" y="4452528"/>
            <a:ext cx="1019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Home Learning: Friends and family</a:t>
            </a:r>
          </a:p>
        </p:txBody>
      </p:sp>
      <p:pic>
        <p:nvPicPr>
          <p:cNvPr id="3074" name="Picture 2" descr="Teamwork, Team, Group, Community, Fam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92" y="1306568"/>
            <a:ext cx="6477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9" y="365125"/>
            <a:ext cx="1121223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 – Friends and Family</a:t>
            </a:r>
            <a:b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39" y="1820258"/>
            <a:ext cx="10605915" cy="116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done on completing the activities!</a:t>
            </a:r>
          </a:p>
          <a:p>
            <a:pPr marL="0" indent="0">
              <a:buNone/>
            </a:pPr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go back to the ‘What’s your starting point?’ </a:t>
            </a:r>
            <a:r>
              <a:rPr lang="en-US" sz="26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activity.</a:t>
            </a:r>
          </a:p>
          <a:p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3CFE0-94D5-4ABE-BAF2-176E6110F16F}"/>
              </a:ext>
            </a:extLst>
          </p:cNvPr>
          <p:cNvSpPr/>
          <p:nvPr/>
        </p:nvSpPr>
        <p:spPr>
          <a:xfrm>
            <a:off x="5387020" y="4090483"/>
            <a:ext cx="58653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500" dirty="0">
              <a:latin typeface="Lato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change?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add?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500" dirty="0">
              <a:latin typeface="La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46" y="4012983"/>
            <a:ext cx="1085850" cy="10858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466239" y="1124131"/>
            <a:ext cx="870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League Spartan" panose="00000800000000000000" pitchFamily="50" charset="0"/>
              </a:rPr>
              <a:t>Where are we now?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42597" y="645734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466239" y="3150746"/>
            <a:ext cx="114636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Lato" panose="020F0502020204030203"/>
              </a:rPr>
              <a:t>Draw</a:t>
            </a:r>
            <a:r>
              <a:rPr lang="en-GB" sz="2500" dirty="0">
                <a:latin typeface="Lato" panose="020F0502020204030203"/>
              </a:rPr>
              <a:t> </a:t>
            </a:r>
            <a:r>
              <a:rPr lang="en-GB" sz="2500" b="1" dirty="0">
                <a:latin typeface="Lato" panose="020F0502020204030203"/>
              </a:rPr>
              <a:t>or write</a:t>
            </a:r>
            <a:r>
              <a:rPr lang="en-GB" sz="2500" dirty="0">
                <a:latin typeface="Lato" panose="020F0502020204030203"/>
              </a:rPr>
              <a:t> about what is most important in a friendship or family </a:t>
            </a:r>
            <a:r>
              <a:rPr lang="en-GB" sz="2500" dirty="0" smtClean="0">
                <a:latin typeface="Lato" panose="020F0502020204030203"/>
              </a:rPr>
              <a:t>relationship. </a:t>
            </a:r>
            <a:endParaRPr lang="en-GB" sz="2500" dirty="0">
              <a:latin typeface="Lato" panose="020F05020202040302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>
              <a:latin typeface="Lato" panose="020F0502020204030203"/>
            </a:endParaRPr>
          </a:p>
        </p:txBody>
      </p:sp>
      <p:pic>
        <p:nvPicPr>
          <p:cNvPr id="12" name="Picture 2" descr="Pen, Child, Write Articles,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38" y="4245114"/>
            <a:ext cx="3377755" cy="22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28520-7A25-481C-B7B1-D32E8A00E3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10334896" y="5634861"/>
            <a:ext cx="1216787" cy="6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14027" y="2140425"/>
            <a:ext cx="5454264" cy="3095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someone (a special person) is far away or we don’t see them that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often, what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are some fun ways to let them know we still care? 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of five different ideas!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027" y="1279583"/>
            <a:ext cx="2681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League Spartan" panose="00000800000000000000" pitchFamily="50" charset="0"/>
              </a:rPr>
              <a:t>Give me 5!</a:t>
            </a:r>
          </a:p>
        </p:txBody>
      </p:sp>
      <p:pic>
        <p:nvPicPr>
          <p:cNvPr id="3074" name="Picture 2" descr="Number, Ad, Yellow, Color, Asphalt, 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15" y="2140425"/>
            <a:ext cx="43148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4D97EA-2065-4903-9D8A-E45B07FF8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" y="572102"/>
            <a:ext cx="968621" cy="107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BE916-BECF-4594-87F7-6F7132F57DC1}"/>
              </a:ext>
            </a:extLst>
          </p:cNvPr>
          <p:cNvSpPr txBox="1"/>
          <p:nvPr/>
        </p:nvSpPr>
        <p:spPr>
          <a:xfrm>
            <a:off x="1274933" y="2165993"/>
            <a:ext cx="10328043" cy="40472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identify the qualities of positive friendships and family relationships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how friends and family show they care for and value each other</a:t>
            </a:r>
          </a:p>
          <a:p>
            <a:pPr marL="457200" lvl="0" indent="-457200">
              <a:buSzPct val="202000"/>
              <a:buBlip>
                <a:blip r:embed="rId3"/>
              </a:buBlip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what is most important in a friendship or family relationship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recognise that friendships and family relationships may change for different reasons and how to manage this</a:t>
            </a:r>
            <a:endParaRPr lang="en-GB" sz="2400" dirty="0">
              <a:solidFill>
                <a:prstClr val="black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76134-4E32-4B5A-8C60-DDF627FE63BB}"/>
              </a:ext>
            </a:extLst>
          </p:cNvPr>
          <p:cNvSpPr txBox="1"/>
          <p:nvPr/>
        </p:nvSpPr>
        <p:spPr>
          <a:xfrm>
            <a:off x="944969" y="651924"/>
            <a:ext cx="1030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800" b="1" dirty="0">
                <a:latin typeface="League Spartan" panose="00000800000000000000" pitchFamily="50" charset="0"/>
              </a:rPr>
              <a:t>We are learning about what is important in friendships and family relationships</a:t>
            </a:r>
          </a:p>
          <a:p>
            <a:endParaRPr lang="en-GB" sz="2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What’s our starting point?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7BC9C-B6F0-4A20-A3B2-8335348CE7F6}"/>
              </a:ext>
            </a:extLst>
          </p:cNvPr>
          <p:cNvSpPr txBox="1"/>
          <p:nvPr/>
        </p:nvSpPr>
        <p:spPr>
          <a:xfrm>
            <a:off x="342577" y="1017986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Draw and write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561238" y="2267903"/>
            <a:ext cx="5484174" cy="175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500" b="1" dirty="0">
                <a:latin typeface="Lato" panose="020F0502020204030203"/>
              </a:rPr>
              <a:t>Draw</a:t>
            </a:r>
            <a:r>
              <a:rPr lang="en-GB" sz="2500" dirty="0">
                <a:latin typeface="Lato" panose="020F0502020204030203"/>
              </a:rPr>
              <a:t> </a:t>
            </a:r>
            <a:r>
              <a:rPr lang="en-GB" sz="2500" b="1" dirty="0">
                <a:latin typeface="Lato" panose="020F0502020204030203"/>
              </a:rPr>
              <a:t>or write</a:t>
            </a:r>
            <a:r>
              <a:rPr lang="en-GB" sz="2500" dirty="0">
                <a:latin typeface="Lato" panose="020F0502020204030203"/>
              </a:rPr>
              <a:t> about what is most important in a friendship or family relationship?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500" dirty="0">
              <a:latin typeface="Lato" panose="020F050202020403020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1786243" y="4050933"/>
            <a:ext cx="1542782" cy="771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486764"/>
            <a:ext cx="12193057" cy="359695"/>
          </a:xfrm>
          <a:prstGeom prst="rect">
            <a:avLst/>
          </a:prstGeom>
        </p:spPr>
      </p:pic>
      <p:pic>
        <p:nvPicPr>
          <p:cNvPr id="1026" name="Picture 2" descr="Pen, Child, Write Articles, Dra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71" y="2047936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91453" y="1420566"/>
            <a:ext cx="5653025" cy="219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the special people in your life (people you know well). </a:t>
            </a:r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do they do that makes them special to you?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91453" y="3481505"/>
            <a:ext cx="5653025" cy="116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 brainstorm, mind-map or word cloud about special people.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91453" y="4572638"/>
            <a:ext cx="5653025" cy="219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 don’t have to name anyone, but think about your own special people as you do this activity.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808B3FC-FCF5-4ED6-9E1E-523FAA7193BD}"/>
              </a:ext>
            </a:extLst>
          </p:cNvPr>
          <p:cNvSpPr/>
          <p:nvPr/>
        </p:nvSpPr>
        <p:spPr>
          <a:xfrm>
            <a:off x="7007087" y="1051525"/>
            <a:ext cx="4502426" cy="2705465"/>
          </a:xfrm>
          <a:prstGeom prst="cloudCallout">
            <a:avLst>
              <a:gd name="adj1" fmla="val -55294"/>
              <a:gd name="adj2" fmla="val 73768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ato" panose="020B0604020202020204"/>
              </a:rPr>
              <a:t>My special people</a:t>
            </a:r>
          </a:p>
        </p:txBody>
      </p:sp>
    </p:spTree>
    <p:extLst>
      <p:ext uri="{BB962C8B-B14F-4D97-AF65-F5344CB8AC3E}">
        <p14:creationId xmlns:p14="http://schemas.microsoft.com/office/powerpoint/2010/main" val="26765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Yo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ur special people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0416" y="1492690"/>
            <a:ext cx="52952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ato" panose="020B0604020202020204"/>
              </a:rPr>
              <a:t>Draw a picture of you with your special person (or use a photograph if you have one).  Around the outside of the picture write down all the ‘qualities’ of the relationship e.g. trust, loyalty…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416" y="3956989"/>
            <a:ext cx="52952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ato" panose="020B0604020202020204"/>
              </a:rPr>
              <a:t>Repeat this activity twice more.  Choose a different special person each time.</a:t>
            </a:r>
            <a:endParaRPr lang="en-GB" sz="2500" dirty="0">
              <a:solidFill>
                <a:srgbClr val="C00000"/>
              </a:solidFill>
              <a:latin typeface="Lato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416" y="5480123"/>
            <a:ext cx="5295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ato" panose="020B0604020202020204"/>
              </a:rPr>
              <a:t>Are there similar qualities in each relationship?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DFD459-580F-4301-8F4C-E58CFE270E5E}"/>
              </a:ext>
            </a:extLst>
          </p:cNvPr>
          <p:cNvPicPr/>
          <p:nvPr/>
        </p:nvPicPr>
        <p:blipFill rotWithShape="1">
          <a:blip r:embed="rId3"/>
          <a:srcRect l="24333" t="36927" r="37439" b="17015"/>
          <a:stretch/>
        </p:blipFill>
        <p:spPr bwMode="auto">
          <a:xfrm rot="689257">
            <a:off x="6490962" y="1838575"/>
            <a:ext cx="5120240" cy="358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9490" flipV="1">
            <a:off x="10572047" y="4666019"/>
            <a:ext cx="1465719" cy="7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" y="2277355"/>
            <a:ext cx="3534987" cy="303945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Complete the grid  about the features of positive friendships and family relationships using 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 your worksheet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pack </a:t>
            </a:r>
            <a:r>
              <a:rPr lang="en-GB" sz="2500" i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(print off or type on the sheet). </a:t>
            </a:r>
            <a:endParaRPr lang="en-GB" sz="25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185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>
                <a:solidFill>
                  <a:srgbClr val="95519E"/>
                </a:solidFill>
                <a:latin typeface="League Spartan" panose="00000800000000000000" pitchFamily="50" charset="0"/>
              </a:rPr>
              <a:t>Features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of friendships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F8B8-8060-403E-A752-A9130A0356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8767356" y="3434851"/>
            <a:ext cx="2005129" cy="1002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50796" y="2587674"/>
            <a:ext cx="3170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Lato" panose="020B0604020202020204"/>
              </a:rPr>
              <a:t>Tick all the relevant boxes.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567" t="26445" r="29233" b="11511"/>
          <a:stretch/>
        </p:blipFill>
        <p:spPr>
          <a:xfrm>
            <a:off x="4846320" y="1500315"/>
            <a:ext cx="3448444" cy="459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9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is most important?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913" y="1369915"/>
            <a:ext cx="5722599" cy="45138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is most important in a positive friendship or family relationship?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Sort the statements.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Put the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things you think are most important for you in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centre square and the less important things in the outer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square </a:t>
            </a:r>
            <a:r>
              <a:rPr lang="en-GB" sz="2500" i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(print off, type on the sheet or draw on a piece of paper). </a:t>
            </a:r>
            <a:endParaRPr lang="en-GB" sz="25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09600" y="1300429"/>
            <a:ext cx="5320145" cy="1161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look at the zone of relevance activity (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2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) in your worksheet pack.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7C0D301-6BF0-424F-A680-7EACED748ED1}"/>
              </a:ext>
            </a:extLst>
          </p:cNvPr>
          <p:cNvSpPr/>
          <p:nvPr/>
        </p:nvSpPr>
        <p:spPr>
          <a:xfrm rot="11324917">
            <a:off x="5783527" y="5266433"/>
            <a:ext cx="1894840" cy="319873"/>
          </a:xfrm>
          <a:prstGeom prst="rightArrow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 rot="21308491">
            <a:off x="6188356" y="5923521"/>
            <a:ext cx="2292350" cy="3613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presents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 rot="239792">
            <a:off x="8708963" y="5229917"/>
            <a:ext cx="2510680" cy="5103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each other laugh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rot="1015722">
            <a:off x="8824480" y="6073060"/>
            <a:ext cx="2279650" cy="4616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kind</a:t>
            </a: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814" t="19144" r="33006" b="4645"/>
          <a:stretch/>
        </p:blipFill>
        <p:spPr>
          <a:xfrm>
            <a:off x="2353456" y="2912129"/>
            <a:ext cx="2928965" cy="367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8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B5CD408-FB0C-4C42-B644-417363960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851" y="304436"/>
            <a:ext cx="8988704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Friends, family and change</a:t>
            </a:r>
            <a:endParaRPr lang="en-GB" sz="4400" b="1" dirty="0">
              <a:latin typeface="Lato" panose="020F050202020403020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0CF43-C5FF-43F9-812B-F3F721501D6E}"/>
              </a:ext>
            </a:extLst>
          </p:cNvPr>
          <p:cNvSpPr/>
          <p:nvPr/>
        </p:nvSpPr>
        <p:spPr>
          <a:xfrm>
            <a:off x="616929" y="1179573"/>
            <a:ext cx="48900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Lato"/>
              </a:rPr>
              <a:t>Sometimes things happen that mean a friendship or family situation changes. This might also mean that people don’t see their special people as </a:t>
            </a:r>
            <a:r>
              <a:rPr lang="en-GB" sz="2500" dirty="0" smtClean="0">
                <a:latin typeface="Lato"/>
              </a:rPr>
              <a:t>often, </a:t>
            </a:r>
            <a:r>
              <a:rPr lang="en-GB" sz="2500" dirty="0">
                <a:latin typeface="Lato"/>
              </a:rPr>
              <a:t>or as </a:t>
            </a:r>
            <a:r>
              <a:rPr lang="en-GB" sz="2500" dirty="0" smtClean="0">
                <a:latin typeface="Lato"/>
              </a:rPr>
              <a:t>much, </a:t>
            </a:r>
            <a:r>
              <a:rPr lang="en-GB" sz="2500" dirty="0">
                <a:latin typeface="Lato"/>
              </a:rPr>
              <a:t>as they would like. </a:t>
            </a:r>
            <a:endParaRPr lang="en-GB" sz="25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3398" y="1417834"/>
            <a:ext cx="522954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Lato" panose="020F0502020204030203"/>
              </a:rPr>
              <a:t>Read</a:t>
            </a:r>
            <a:r>
              <a:rPr lang="en-GB" sz="2500" dirty="0">
                <a:latin typeface="Lato" panose="020F0502020204030203"/>
              </a:rPr>
              <a:t> the friend and family scenarios (</a:t>
            </a:r>
            <a:r>
              <a:rPr lang="en-GB" sz="2500" b="1" dirty="0">
                <a:latin typeface="Lato" panose="020F0502020204030203"/>
              </a:rPr>
              <a:t>Resource 3</a:t>
            </a:r>
            <a:r>
              <a:rPr lang="en-GB" sz="2500" dirty="0">
                <a:latin typeface="Lato" panose="020F0502020204030203"/>
              </a:rPr>
              <a:t>) in your worksheet pack.  </a:t>
            </a:r>
          </a:p>
          <a:p>
            <a:endParaRPr lang="en-GB" sz="2500" dirty="0">
              <a:latin typeface="Lato" panose="020F0502020204030203"/>
            </a:endParaRPr>
          </a:p>
          <a:p>
            <a:r>
              <a:rPr lang="en-GB" sz="2500" dirty="0">
                <a:latin typeface="Lato" panose="020F0502020204030203"/>
              </a:rPr>
              <a:t>What could the characters do to let their special people know how much they </a:t>
            </a:r>
            <a:r>
              <a:rPr lang="en-GB" sz="2500" dirty="0" smtClean="0">
                <a:latin typeface="Lato" panose="020F0502020204030203"/>
              </a:rPr>
              <a:t>miss </a:t>
            </a:r>
            <a:r>
              <a:rPr lang="en-GB" sz="2500" dirty="0">
                <a:latin typeface="Lato" panose="020F0502020204030203"/>
              </a:rPr>
              <a:t>them </a:t>
            </a:r>
            <a:r>
              <a:rPr lang="en-GB" sz="2500" dirty="0" smtClean="0">
                <a:latin typeface="Lato" panose="020F0502020204030203"/>
              </a:rPr>
              <a:t>and </a:t>
            </a:r>
            <a:r>
              <a:rPr lang="en-GB" sz="2500" dirty="0">
                <a:latin typeface="Lato" panose="020F0502020204030203"/>
              </a:rPr>
              <a:t>still care about </a:t>
            </a:r>
            <a:r>
              <a:rPr lang="en-GB" sz="2500" dirty="0" smtClean="0">
                <a:latin typeface="Lato" panose="020F0502020204030203"/>
              </a:rPr>
              <a:t>them? </a:t>
            </a:r>
            <a:endParaRPr lang="en-GB" sz="2500" dirty="0">
              <a:latin typeface="Lato" panose="020F0502020204030203"/>
            </a:endParaRPr>
          </a:p>
          <a:p>
            <a:endParaRPr lang="en-GB" sz="2500" dirty="0">
              <a:latin typeface="Lato" panose="020F0502020204030203"/>
            </a:endParaRPr>
          </a:p>
          <a:p>
            <a:r>
              <a:rPr lang="en-GB" sz="2500" dirty="0">
                <a:latin typeface="Lato" panose="020F0502020204030203"/>
              </a:rPr>
              <a:t>Think of some ideas to help them. </a:t>
            </a:r>
          </a:p>
        </p:txBody>
      </p:sp>
      <p:pic>
        <p:nvPicPr>
          <p:cNvPr id="2" name="Picture 2" descr="Webinar, Conferencing, Video, Beve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9" y="3743735"/>
            <a:ext cx="4689362" cy="27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506" y="283819"/>
            <a:ext cx="9266715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Missing someone special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1055" y="1051982"/>
            <a:ext cx="6963207" cy="1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we can’t see our special people as often as 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would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like, it can make us feel sad or we might feel worried or concerned for them.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1054" y="4715102"/>
            <a:ext cx="6963207" cy="188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feel you don’t have anyone to talk to, you can always call </a:t>
            </a: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on 0800 1111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5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trained counsellors can give you advice.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1054" y="2589521"/>
            <a:ext cx="7190509" cy="188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miss seeing someone special a lot or you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 worried about somebody you don’t see very often, remember to talk to an adult you trust – your mum, dad or the person who looks after you.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5E494A-2FE8-4C7E-8519-FFDF40E12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15" y="1136449"/>
            <a:ext cx="3423973" cy="50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721</Words>
  <Application>Microsoft Office PowerPoint</Application>
  <PresentationFormat>Widescreen</PresentationFormat>
  <Paragraphs>85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Lato</vt:lpstr>
      <vt:lpstr>League Spartan</vt:lpstr>
      <vt:lpstr>Open Sans Light</vt:lpstr>
      <vt:lpstr>Times New Roman</vt:lpstr>
      <vt:lpstr>Office Theme</vt:lpstr>
      <vt:lpstr>PowerPoint Presentation</vt:lpstr>
      <vt:lpstr>PowerPoint Presentation</vt:lpstr>
      <vt:lpstr>PowerPoint Presentation</vt:lpstr>
      <vt:lpstr>  Special people</vt:lpstr>
      <vt:lpstr>  Your special people</vt:lpstr>
      <vt:lpstr>  Features of friendships</vt:lpstr>
      <vt:lpstr>  What is most important? </vt:lpstr>
      <vt:lpstr>Friends, family and change</vt:lpstr>
      <vt:lpstr>  Missing someone special</vt:lpstr>
      <vt:lpstr>Special People – Friends and Family </vt:lpstr>
      <vt:lpstr>  Additional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Joanne Bradley</cp:lastModifiedBy>
  <cp:revision>112</cp:revision>
  <dcterms:created xsi:type="dcterms:W3CDTF">2020-03-26T09:10:08Z</dcterms:created>
  <dcterms:modified xsi:type="dcterms:W3CDTF">2020-05-08T08:52:36Z</dcterms:modified>
</cp:coreProperties>
</file>